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2"/>
  </p:notesMasterIdLst>
  <p:sldIdLst>
    <p:sldId id="437" r:id="rId2"/>
    <p:sldId id="422" r:id="rId3"/>
    <p:sldId id="423" r:id="rId4"/>
    <p:sldId id="424" r:id="rId5"/>
    <p:sldId id="425" r:id="rId6"/>
    <p:sldId id="438" r:id="rId7"/>
    <p:sldId id="439" r:id="rId8"/>
    <p:sldId id="440" r:id="rId9"/>
    <p:sldId id="441" r:id="rId10"/>
    <p:sldId id="442" r:id="rId11"/>
    <p:sldId id="436" r:id="rId12"/>
    <p:sldId id="432" r:id="rId13"/>
    <p:sldId id="431" r:id="rId14"/>
    <p:sldId id="433" r:id="rId15"/>
    <p:sldId id="434" r:id="rId16"/>
    <p:sldId id="313" r:id="rId17"/>
    <p:sldId id="427" r:id="rId18"/>
    <p:sldId id="428" r:id="rId19"/>
    <p:sldId id="426" r:id="rId20"/>
    <p:sldId id="429" r:id="rId21"/>
    <p:sldId id="443" r:id="rId22"/>
    <p:sldId id="447" r:id="rId23"/>
    <p:sldId id="446" r:id="rId24"/>
    <p:sldId id="444" r:id="rId25"/>
    <p:sldId id="445" r:id="rId26"/>
    <p:sldId id="448" r:id="rId27"/>
    <p:sldId id="452" r:id="rId28"/>
    <p:sldId id="451" r:id="rId29"/>
    <p:sldId id="449" r:id="rId30"/>
    <p:sldId id="450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3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05:33:02.5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05:30:05.7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4850 2607,'-26'-40,"-140"-353,51 229,-60-28,-61-8,110 112,-135-115,229 177,-1 2,-1 1,0 1,-2 2,-1 3,0 0,0 2,-2 2,0 2,-28-5,-246-76,176 67,-2 6,0 8,-23 5,-321 7,258 25,-132 53,169-55,-14 53,-79 83,160-13,72-77,29-42,1 1,1 1,1 0,1 2,2 0,-6 21,-64 177,-7-96,79-115,-1-1,2 1,0 1,1 0,1 1,1 0,1 1,1-1,-4 22,6-20</inkml:trace>
  <inkml:trace contextRef="#ctx0" brushRef="#br0" timeOffset="2232.304">1 2121,'-1'12,"1"1,1-1,0 1,1-1,0 1,0-1,1 0,1 0,0 0,1 0,0-1,0 0,1 0,3 2,-2-1,-6-9,0 1,1-1,-1 0,1 0,0 1,0 0,0-1,0-1,0 1,0 0,1-1,-1 1,1-1,0 0,0 0,0 0,0 0,1 1,-1-2,0 0,1 1,-1-1,1 0,-1-1,1 1,0-1,-1 1,1-1,-1 0,1-1,0 1,-1-1,1 1,-1-1,3-1,169-103,-161 97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08:38:26.651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08:38:47.11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144 1,'434'24,"-394"-17,0 1,0 2,-1 2,-1 2,25 12,74 24,185 32,-239 8,-58-53,136 137,-1 37,158 235,-239-255,75 225,-141-139,-16-169,-2 282,-80-59,66-283,-2-1,-2-1,-2-1,-2-1,-2-2,-1 0,-23 21,-1-8,-2-3,-2-2,-3-2,-1-4,-47 25,-179 132,47-100,-154 70,308-132,-38 5,-171-61,275 12</inkml:trace>
  <inkml:trace contextRef="#ctx0" brushRef="#br0" timeOffset="3527.364">329 3811,'-102'45,"-100"100,199-142,1 0,-1 0,1 0,0 0,0 1,0-1,1 1,-1-1,1 1,0-1,0 1,0 0,1 0,-1-1,1 1,0 0,0 0,0 0,0-1,1 1,-1 0,1 0,0-1,1 1,-1 0,0-1,1 1,0-1,0 0,0 0,0 1,0-1,1-1,-1 1,1 0,0-1,0 1,0-1,0 0,0 0,1 0,-1 0,1 0,1 0,45 40,1-1,2-3,1-2,46 21,58 124,-142-172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9E7CC-8C00-4C6C-949D-D55FDE444E3B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6D08A-C35A-433D-8027-1BFBE3A6D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760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318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1044194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865373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0616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6529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4069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42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61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82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52168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17925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12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585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4184423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67749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206774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88927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271915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A6A5F327-94E3-4266-9A78-098328E7FC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 marL="346075" indent="-346075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514350" indent="-168275">
              <a:defRPr>
                <a:solidFill>
                  <a:schemeClr val="tx1"/>
                </a:solidFill>
              </a:defRPr>
            </a:lvl2pPr>
            <a:lvl3pPr marL="685800" indent="-171450">
              <a:defRPr>
                <a:solidFill>
                  <a:schemeClr val="tx1"/>
                </a:solidFill>
              </a:defRPr>
            </a:lvl3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46518C-C5C5-4D58-B4D2-B85C0BD81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/>
          <a:srcRect l="15280" b="23627"/>
          <a:stretch/>
        </p:blipFill>
        <p:spPr>
          <a:xfrm>
            <a:off x="0" y="6024563"/>
            <a:ext cx="2112478" cy="8334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98CF84-0D02-4614-8A26-93A1CB865A2B}"/>
              </a:ext>
            </a:extLst>
          </p:cNvPr>
          <p:cNvSpPr/>
          <p:nvPr userDrawn="1"/>
        </p:nvSpPr>
        <p:spPr>
          <a:xfrm>
            <a:off x="0" y="0"/>
            <a:ext cx="327025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level: Bullet, 20pt</a:t>
            </a:r>
          </a:p>
          <a:p>
            <a:pPr lvl="1"/>
            <a:r>
              <a:rPr lang="en-US" dirty="0"/>
              <a:t>Second level: Sub-bullet 1, 18pt</a:t>
            </a:r>
          </a:p>
          <a:p>
            <a:pPr lvl="2"/>
            <a:r>
              <a:rPr lang="en-US" dirty="0"/>
              <a:t>Third level: Sub-bullet 2, 16pt</a:t>
            </a:r>
          </a:p>
          <a:p>
            <a:pPr lvl="3"/>
            <a:r>
              <a:rPr lang="en-US" dirty="0"/>
              <a:t>Fourth level: Heading 1, 28pt</a:t>
            </a:r>
          </a:p>
          <a:p>
            <a:pPr lvl="4"/>
            <a:r>
              <a:rPr lang="en-US" dirty="0"/>
              <a:t>Fifth level: Description 1, 18pt</a:t>
            </a:r>
          </a:p>
          <a:p>
            <a:pPr lvl="5"/>
            <a:r>
              <a:rPr lang="en-US" dirty="0"/>
              <a:t>Sixth level: Heading 2, 22pt</a:t>
            </a:r>
          </a:p>
          <a:p>
            <a:pPr lvl="6"/>
            <a:r>
              <a:rPr lang="en-US" dirty="0"/>
              <a:t>Seventh level: Description 2, 16pt</a:t>
            </a:r>
          </a:p>
          <a:p>
            <a:pPr lvl="7"/>
            <a:r>
              <a:rPr lang="en-US" dirty="0"/>
              <a:t>Eighth level: Stats 1, 36pt</a:t>
            </a:r>
          </a:p>
          <a:p>
            <a:pPr lvl="8"/>
            <a:r>
              <a:rPr lang="en-US" dirty="0"/>
              <a:t>Ninth level: Stats 2, 48pt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Optional 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1033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800" b="1" kern="1200" cap="all" spc="6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600"/>
        </a:spcAft>
        <a:buFont typeface="Arial" panose="020B0604020202020204" pitchFamily="34" charset="0"/>
        <a:buChar char="​"/>
        <a:defRPr lang="en-US" sz="18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200" b="1" kern="1200" cap="all" spc="60" baseline="0" dirty="0" smtClean="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600"/>
        </a:spcAft>
        <a:buFont typeface="Arial" panose="020B0604020202020204" pitchFamily="34" charset="0"/>
        <a:buChar char="​"/>
        <a:defRPr lang="en-US" sz="16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36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48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.xml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customXml" Target="../ink/ink2.xml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BD8981-94A1-45AB-AF5D-065AB3FB16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C6447D-8691-4099-8AA7-31C8C3718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Port4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Beam</a:t>
            </a:r>
            <a:r>
              <a:rPr lang="zh-CN" altLang="en-US" dirty="0"/>
              <a:t> </a:t>
            </a:r>
            <a:r>
              <a:rPr lang="en-US" altLang="zh-CN" dirty="0"/>
              <a:t>Pattern Compare With SIM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49E34-3CF1-4DF6-88B7-FACD222CC8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941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Port4 test side view VS port1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D284DE-2A92-4B81-B241-D9F9930AA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4" r="43485" b="21435"/>
          <a:stretch/>
        </p:blipFill>
        <p:spPr>
          <a:xfrm>
            <a:off x="449200" y="1468582"/>
            <a:ext cx="9664617" cy="436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0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BD8981-94A1-45AB-AF5D-065AB3FB16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C6447D-8691-4099-8AA7-31C8C3718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B2 </a:t>
            </a:r>
            <a:r>
              <a:rPr lang="zh-CN" altLang="en-US" dirty="0"/>
              <a:t>坐标系，</a:t>
            </a:r>
            <a:r>
              <a:rPr lang="en-US" altLang="zh-CN" dirty="0" err="1"/>
              <a:t>satimo</a:t>
            </a:r>
            <a:r>
              <a:rPr lang="zh-CN" altLang="en-US" dirty="0"/>
              <a:t>坐标系以及</a:t>
            </a:r>
            <a:r>
              <a:rPr lang="en-US" altLang="zh-CN" dirty="0" err="1"/>
              <a:t>systemvue</a:t>
            </a:r>
            <a:r>
              <a:rPr lang="zh-CN" altLang="en-US" dirty="0"/>
              <a:t>坐标转换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49E34-3CF1-4DF6-88B7-FACD222CC8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03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/>
              <a:t>Satimo</a:t>
            </a:r>
            <a:r>
              <a:rPr lang="zh-CN" altLang="en-US" dirty="0"/>
              <a:t>暗室结构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F124EA-94EA-48ED-BE5F-DD4D77C5F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01" y="1546873"/>
            <a:ext cx="5529441" cy="43905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3FCFE05-8512-4079-AB34-56984416135E}"/>
              </a:ext>
            </a:extLst>
          </p:cNvPr>
          <p:cNvSpPr txBox="1"/>
          <p:nvPr/>
        </p:nvSpPr>
        <p:spPr>
          <a:xfrm>
            <a:off x="6871855" y="1803410"/>
            <a:ext cx="411480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Satimo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暗室定义：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Theta: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轴夹角，顺时针为正，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范围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[0,360]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轴夹角，逆时针为正，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范围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[0,180]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C0EFB2-4CD5-47FC-B02C-E940914669DA}"/>
              </a:ext>
            </a:extLst>
          </p:cNvPr>
          <p:cNvSpPr txBox="1"/>
          <p:nvPr/>
        </p:nvSpPr>
        <p:spPr>
          <a:xfrm>
            <a:off x="6871855" y="4189456"/>
            <a:ext cx="411480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中要求：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Theta: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轴夹角，范围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[0,180]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轴夹角，范围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[0,360]</a:t>
            </a:r>
          </a:p>
        </p:txBody>
      </p:sp>
    </p:spTree>
    <p:extLst>
      <p:ext uri="{BB962C8B-B14F-4D97-AF65-F5344CB8AC3E}">
        <p14:creationId xmlns:p14="http://schemas.microsoft.com/office/powerpoint/2010/main" val="1968618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B2</a:t>
            </a:r>
            <a:r>
              <a:rPr lang="zh-CN" altLang="en-US" dirty="0"/>
              <a:t>暗室结构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09B334A-1757-4064-8D60-5D3B4665430E}"/>
              </a:ext>
            </a:extLst>
          </p:cNvPr>
          <p:cNvCxnSpPr/>
          <p:nvPr/>
        </p:nvCxnSpPr>
        <p:spPr>
          <a:xfrm>
            <a:off x="884420" y="3882452"/>
            <a:ext cx="29380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D11EAF5-7C66-4025-9FE1-B7EF32683333}"/>
              </a:ext>
            </a:extLst>
          </p:cNvPr>
          <p:cNvCxnSpPr/>
          <p:nvPr/>
        </p:nvCxnSpPr>
        <p:spPr>
          <a:xfrm flipV="1">
            <a:off x="1993691" y="2443396"/>
            <a:ext cx="1573967" cy="14390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F1D12B0-BB95-4E3F-9E69-985381474040}"/>
              </a:ext>
            </a:extLst>
          </p:cNvPr>
          <p:cNvCxnSpPr/>
          <p:nvPr/>
        </p:nvCxnSpPr>
        <p:spPr>
          <a:xfrm flipV="1">
            <a:off x="1993692" y="1783830"/>
            <a:ext cx="0" cy="20986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D1B2574-B80C-4108-970B-C94F69D27D98}"/>
              </a:ext>
            </a:extLst>
          </p:cNvPr>
          <p:cNvSpPr txBox="1"/>
          <p:nvPr/>
        </p:nvSpPr>
        <p:spPr>
          <a:xfrm>
            <a:off x="3567659" y="4047344"/>
            <a:ext cx="47094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endParaRPr lang="zh-CN" altLang="en-US" sz="28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B44AD3-D03B-4B4E-967B-4239104F2F16}"/>
              </a:ext>
            </a:extLst>
          </p:cNvPr>
          <p:cNvSpPr txBox="1"/>
          <p:nvPr/>
        </p:nvSpPr>
        <p:spPr>
          <a:xfrm>
            <a:off x="1334125" y="1783830"/>
            <a:ext cx="34476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</a:t>
            </a:r>
            <a:endParaRPr lang="zh-CN" altLang="en-US" sz="28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C7FF21-0E9D-4BCD-A656-199C6592DE80}"/>
              </a:ext>
            </a:extLst>
          </p:cNvPr>
          <p:cNvSpPr txBox="1"/>
          <p:nvPr/>
        </p:nvSpPr>
        <p:spPr>
          <a:xfrm>
            <a:off x="3822492" y="2214717"/>
            <a:ext cx="32977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</a:t>
            </a:r>
            <a:endParaRPr lang="zh-CN" altLang="en-US" sz="28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AutoShape 2" descr="https://wx.qq.com/cgi-bin/mmwebwx-bin/webwxgetmsgimg?&amp;MsgID=1507473769593005153&amp;skey=%40crypt_341d3462_4a29f03abc15a3219cc1ad3c440610ac&amp;type=slave">
            <a:extLst>
              <a:ext uri="{FF2B5EF4-FFF2-40B4-BE49-F238E27FC236}">
                <a16:creationId xmlns:a16="http://schemas.microsoft.com/office/drawing/2014/main" id="{EB6E20EA-D9EA-48C5-B002-FD928B261C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7AD6571-8DFD-4E9B-8173-2AC78C7ACD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0" t="26010" r="24111" b="18034"/>
          <a:stretch/>
        </p:blipFill>
        <p:spPr>
          <a:xfrm>
            <a:off x="4665114" y="1625283"/>
            <a:ext cx="4994220" cy="383748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C4F188F-C3D1-44FC-BD77-D41C626D08FF}"/>
              </a:ext>
            </a:extLst>
          </p:cNvPr>
          <p:cNvSpPr txBox="1"/>
          <p:nvPr/>
        </p:nvSpPr>
        <p:spPr>
          <a:xfrm>
            <a:off x="296056" y="4536803"/>
            <a:ext cx="352643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暗室：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Theta: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轴夹角，顺时针为正，       范围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[-180,180]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轴夹角，逆时针为正，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范围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[-90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90]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Phi=-90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度对应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satimo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暗室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Phi=0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度）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8E3D1BF-7D13-4CAE-9AAD-A363E9F830AE}"/>
              </a:ext>
            </a:extLst>
          </p:cNvPr>
          <p:cNvSpPr txBox="1"/>
          <p:nvPr/>
        </p:nvSpPr>
        <p:spPr>
          <a:xfrm>
            <a:off x="6248400" y="5572449"/>
            <a:ext cx="198927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dirty="0"/>
              <a:t>图为</a:t>
            </a:r>
            <a:r>
              <a:rPr lang="en-US" altLang="zh-CN" dirty="0"/>
              <a:t>B2</a:t>
            </a:r>
            <a:r>
              <a:rPr lang="zh-CN" altLang="en-US" dirty="0"/>
              <a:t>暗室结构图</a:t>
            </a:r>
            <a:endParaRPr lang="en-US" altLang="zh-CN" dirty="0"/>
          </a:p>
          <a:p>
            <a:pPr algn="l"/>
            <a:r>
              <a:rPr lang="zh-CN" altLang="en-US" dirty="0"/>
              <a:t>此时</a:t>
            </a:r>
            <a:r>
              <a:rPr lang="en-US" altLang="zh-CN" dirty="0"/>
              <a:t>Theta=0,phi=0</a:t>
            </a:r>
            <a:endParaRPr lang="zh-CN" altLang="en-US" dirty="0" err="1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EB39D0E-2EBF-4DE4-AF9F-C5BD5344A213}"/>
              </a:ext>
            </a:extLst>
          </p:cNvPr>
          <p:cNvSpPr txBox="1"/>
          <p:nvPr/>
        </p:nvSpPr>
        <p:spPr>
          <a:xfrm>
            <a:off x="9747354" y="5572449"/>
            <a:ext cx="21485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暗室路损：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53dB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5FF45F-61C8-4B2B-886E-E80EFD757A25}"/>
              </a:ext>
            </a:extLst>
          </p:cNvPr>
          <p:cNvSpPr/>
          <p:nvPr/>
        </p:nvSpPr>
        <p:spPr>
          <a:xfrm>
            <a:off x="1334125" y="3276600"/>
            <a:ext cx="1325944" cy="60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/>
          </a:p>
        </p:txBody>
      </p:sp>
    </p:spTree>
    <p:extLst>
      <p:ext uri="{BB962C8B-B14F-4D97-AF65-F5344CB8AC3E}">
        <p14:creationId xmlns:p14="http://schemas.microsoft.com/office/powerpoint/2010/main" val="255850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B2</a:t>
            </a:r>
            <a:r>
              <a:rPr lang="zh-CN" altLang="en-US" dirty="0"/>
              <a:t>坐标系转</a:t>
            </a:r>
            <a:r>
              <a:rPr lang="en-US" altLang="zh-CN" dirty="0" err="1"/>
              <a:t>Satimo</a:t>
            </a:r>
            <a:r>
              <a:rPr lang="zh-CN" altLang="en-US" dirty="0"/>
              <a:t>坐标系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DC8721E-C0EC-4A8A-B10A-43C7232AED90}"/>
              </a:ext>
            </a:extLst>
          </p:cNvPr>
          <p:cNvCxnSpPr>
            <a:cxnSpLocks/>
          </p:cNvCxnSpPr>
          <p:nvPr/>
        </p:nvCxnSpPr>
        <p:spPr>
          <a:xfrm>
            <a:off x="5537624" y="4080857"/>
            <a:ext cx="3648364" cy="923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ABBF606-A811-4752-912C-FEA140BB169B}"/>
              </a:ext>
            </a:extLst>
          </p:cNvPr>
          <p:cNvCxnSpPr/>
          <p:nvPr/>
        </p:nvCxnSpPr>
        <p:spPr>
          <a:xfrm flipV="1">
            <a:off x="7227879" y="2798862"/>
            <a:ext cx="1514763" cy="128199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F7FF20C-A3E2-4AF4-A45B-667D273C838A}"/>
              </a:ext>
            </a:extLst>
          </p:cNvPr>
          <p:cNvCxnSpPr/>
          <p:nvPr/>
        </p:nvCxnSpPr>
        <p:spPr>
          <a:xfrm flipV="1">
            <a:off x="7227879" y="1988821"/>
            <a:ext cx="0" cy="21012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1CFE5AD-ED7A-4F1C-A406-34528180A68B}"/>
              </a:ext>
            </a:extLst>
          </p:cNvPr>
          <p:cNvCxnSpPr>
            <a:cxnSpLocks/>
          </p:cNvCxnSpPr>
          <p:nvPr/>
        </p:nvCxnSpPr>
        <p:spPr>
          <a:xfrm>
            <a:off x="770753" y="4087443"/>
            <a:ext cx="3463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2E435A8-FD7B-4049-96F8-5B1A4F239A7D}"/>
              </a:ext>
            </a:extLst>
          </p:cNvPr>
          <p:cNvCxnSpPr>
            <a:cxnSpLocks/>
            <a:endCxn id="19" idx="0"/>
          </p:cNvCxnSpPr>
          <p:nvPr/>
        </p:nvCxnSpPr>
        <p:spPr>
          <a:xfrm flipV="1">
            <a:off x="1931244" y="2323097"/>
            <a:ext cx="1993689" cy="17348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C50E34F-04EA-4F2D-974E-A80490222BBB}"/>
              </a:ext>
            </a:extLst>
          </p:cNvPr>
          <p:cNvCxnSpPr>
            <a:cxnSpLocks/>
          </p:cNvCxnSpPr>
          <p:nvPr/>
        </p:nvCxnSpPr>
        <p:spPr>
          <a:xfrm flipV="1">
            <a:off x="1880025" y="1693663"/>
            <a:ext cx="0" cy="23937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885AD6C-2849-4DD3-A23C-85F06CDAA13A}"/>
              </a:ext>
            </a:extLst>
          </p:cNvPr>
          <p:cNvSpPr txBox="1"/>
          <p:nvPr/>
        </p:nvSpPr>
        <p:spPr>
          <a:xfrm>
            <a:off x="3453992" y="4252335"/>
            <a:ext cx="47094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endParaRPr lang="zh-CN" altLang="en-US" sz="28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F1062B4-7F2A-40C2-9853-F1492807F2FB}"/>
              </a:ext>
            </a:extLst>
          </p:cNvPr>
          <p:cNvSpPr txBox="1"/>
          <p:nvPr/>
        </p:nvSpPr>
        <p:spPr>
          <a:xfrm>
            <a:off x="1220458" y="1988821"/>
            <a:ext cx="34476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</a:t>
            </a:r>
            <a:endParaRPr lang="zh-CN" altLang="en-US" sz="28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81B5FD1-A058-4E42-9A79-11F5CEB8706F}"/>
              </a:ext>
            </a:extLst>
          </p:cNvPr>
          <p:cNvSpPr txBox="1"/>
          <p:nvPr/>
        </p:nvSpPr>
        <p:spPr>
          <a:xfrm>
            <a:off x="3760045" y="2390221"/>
            <a:ext cx="32977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</a:t>
            </a:r>
            <a:endParaRPr lang="zh-CN" altLang="en-US" sz="28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85D09F8-32BE-4EAD-B119-8A93658E3106}"/>
              </a:ext>
            </a:extLst>
          </p:cNvPr>
          <p:cNvSpPr/>
          <p:nvPr/>
        </p:nvSpPr>
        <p:spPr>
          <a:xfrm>
            <a:off x="1220458" y="3481591"/>
            <a:ext cx="1325944" cy="60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D6CD259-4919-4433-A62D-B61AD25362DD}"/>
              </a:ext>
            </a:extLst>
          </p:cNvPr>
          <p:cNvSpPr txBox="1"/>
          <p:nvPr/>
        </p:nvSpPr>
        <p:spPr>
          <a:xfrm>
            <a:off x="9061696" y="4195122"/>
            <a:ext cx="408971" cy="430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endParaRPr lang="zh-CN" altLang="en-US" sz="28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D98641F-63D2-4AA1-BA72-84D94BA15B77}"/>
              </a:ext>
            </a:extLst>
          </p:cNvPr>
          <p:cNvSpPr txBox="1"/>
          <p:nvPr/>
        </p:nvSpPr>
        <p:spPr>
          <a:xfrm>
            <a:off x="9061696" y="2482240"/>
            <a:ext cx="34476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</a:t>
            </a:r>
            <a:endParaRPr lang="zh-CN" altLang="en-US" sz="28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769253B-AE59-4623-9BC8-BC89E26D6B5C}"/>
              </a:ext>
            </a:extLst>
          </p:cNvPr>
          <p:cNvSpPr txBox="1"/>
          <p:nvPr/>
        </p:nvSpPr>
        <p:spPr>
          <a:xfrm>
            <a:off x="7338382" y="1693663"/>
            <a:ext cx="32977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</a:t>
            </a:r>
            <a:endParaRPr lang="zh-CN" altLang="en-US" sz="28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48CAF550-DFA9-46BB-BA5D-6AF9F26656D9}"/>
              </a:ext>
            </a:extLst>
          </p:cNvPr>
          <p:cNvSpPr/>
          <p:nvPr/>
        </p:nvSpPr>
        <p:spPr>
          <a:xfrm>
            <a:off x="6454070" y="3481591"/>
            <a:ext cx="1448921" cy="590030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E47BB2C3-D577-43AE-BCAB-362AA716273B}"/>
              </a:ext>
            </a:extLst>
          </p:cNvPr>
          <p:cNvSpPr/>
          <p:nvPr/>
        </p:nvSpPr>
        <p:spPr>
          <a:xfrm>
            <a:off x="4429957" y="2913127"/>
            <a:ext cx="1107667" cy="50663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54B1FB2-5AC7-43B6-905B-037AA870E39D}"/>
              </a:ext>
            </a:extLst>
          </p:cNvPr>
          <p:cNvSpPr txBox="1"/>
          <p:nvPr/>
        </p:nvSpPr>
        <p:spPr>
          <a:xfrm>
            <a:off x="1312116" y="4272065"/>
            <a:ext cx="12342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坐标系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FA0281D-A87B-4CCF-A4EA-29F1A672F1FE}"/>
              </a:ext>
            </a:extLst>
          </p:cNvPr>
          <p:cNvSpPr txBox="1"/>
          <p:nvPr/>
        </p:nvSpPr>
        <p:spPr>
          <a:xfrm>
            <a:off x="6584833" y="4272065"/>
            <a:ext cx="142355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satimo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坐标系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6451205-EC43-4D0E-AA5E-111222CBA05C}"/>
              </a:ext>
            </a:extLst>
          </p:cNvPr>
          <p:cNvSpPr txBox="1"/>
          <p:nvPr/>
        </p:nvSpPr>
        <p:spPr>
          <a:xfrm>
            <a:off x="1074198" y="4821721"/>
            <a:ext cx="205961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Phi=0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切面是绕着发射天线长边旋转一周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814ABF-C43E-4CDD-873A-5BD3B1E31971}"/>
              </a:ext>
            </a:extLst>
          </p:cNvPr>
          <p:cNvSpPr txBox="1"/>
          <p:nvPr/>
        </p:nvSpPr>
        <p:spPr>
          <a:xfrm>
            <a:off x="6331996" y="4827980"/>
            <a:ext cx="205961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Phi=0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切面是绕着发射天线短边旋转一周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3437D77-3D6A-4FA7-A24A-B582872DECAD}"/>
              </a:ext>
            </a:extLst>
          </p:cNvPr>
          <p:cNvSpPr txBox="1"/>
          <p:nvPr/>
        </p:nvSpPr>
        <p:spPr>
          <a:xfrm>
            <a:off x="1220458" y="5628443"/>
            <a:ext cx="805670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坐标系相当于把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satimo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的放倒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度，然后把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暗室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Phi=-90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与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satimo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Phi=0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对应上即可（即相当于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Phi(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satimo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)=Phi(B2)+90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73894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/>
              <a:t>Satimo</a:t>
            </a:r>
            <a:r>
              <a:rPr lang="zh-CN" altLang="en-US" dirty="0"/>
              <a:t>坐标转</a:t>
            </a:r>
            <a:r>
              <a:rPr lang="en-US" altLang="zh-CN" dirty="0" err="1"/>
              <a:t>systemvue</a:t>
            </a:r>
            <a:r>
              <a:rPr lang="zh-CN" altLang="en-US" dirty="0"/>
              <a:t>坐标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6E5D917-1CD1-48D0-A5B2-E6BDF4D118C2}"/>
              </a:ext>
            </a:extLst>
          </p:cNvPr>
          <p:cNvCxnSpPr>
            <a:cxnSpLocks/>
          </p:cNvCxnSpPr>
          <p:nvPr/>
        </p:nvCxnSpPr>
        <p:spPr>
          <a:xfrm>
            <a:off x="612559" y="3231471"/>
            <a:ext cx="324922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5CAB0-439B-42DA-9777-8550EB33488A}"/>
              </a:ext>
            </a:extLst>
          </p:cNvPr>
          <p:cNvCxnSpPr>
            <a:cxnSpLocks/>
          </p:cNvCxnSpPr>
          <p:nvPr/>
        </p:nvCxnSpPr>
        <p:spPr>
          <a:xfrm flipV="1">
            <a:off x="2188344" y="1799948"/>
            <a:ext cx="0" cy="296736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9D19842-A6BB-406D-8E2A-A729E046A23D}"/>
              </a:ext>
            </a:extLst>
          </p:cNvPr>
          <p:cNvCxnSpPr>
            <a:cxnSpLocks/>
          </p:cNvCxnSpPr>
          <p:nvPr/>
        </p:nvCxnSpPr>
        <p:spPr>
          <a:xfrm flipV="1">
            <a:off x="843379" y="2181687"/>
            <a:ext cx="2556769" cy="22038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647C73AD-B7E5-41EE-97C2-60C04E8937D3}"/>
              </a:ext>
            </a:extLst>
          </p:cNvPr>
          <p:cNvSpPr/>
          <p:nvPr/>
        </p:nvSpPr>
        <p:spPr>
          <a:xfrm>
            <a:off x="1118329" y="2725445"/>
            <a:ext cx="1793547" cy="479394"/>
          </a:xfrm>
          <a:custGeom>
            <a:avLst/>
            <a:gdLst>
              <a:gd name="connsiteX0" fmla="*/ 1793547 w 1793547"/>
              <a:gd name="connsiteY0" fmla="*/ 426128 h 479394"/>
              <a:gd name="connsiteX1" fmla="*/ 1784669 w 1793547"/>
              <a:gd name="connsiteY1" fmla="*/ 363984 h 479394"/>
              <a:gd name="connsiteX2" fmla="*/ 1775791 w 1793547"/>
              <a:gd name="connsiteY2" fmla="*/ 337351 h 479394"/>
              <a:gd name="connsiteX3" fmla="*/ 1731403 w 1793547"/>
              <a:gd name="connsiteY3" fmla="*/ 284085 h 479394"/>
              <a:gd name="connsiteX4" fmla="*/ 1704770 w 1793547"/>
              <a:gd name="connsiteY4" fmla="*/ 266330 h 479394"/>
              <a:gd name="connsiteX5" fmla="*/ 1687015 w 1793547"/>
              <a:gd name="connsiteY5" fmla="*/ 248574 h 479394"/>
              <a:gd name="connsiteX6" fmla="*/ 1633749 w 1793547"/>
              <a:gd name="connsiteY6" fmla="*/ 230819 h 479394"/>
              <a:gd name="connsiteX7" fmla="*/ 1562727 w 1793547"/>
              <a:gd name="connsiteY7" fmla="*/ 195308 h 479394"/>
              <a:gd name="connsiteX8" fmla="*/ 1536094 w 1793547"/>
              <a:gd name="connsiteY8" fmla="*/ 186431 h 479394"/>
              <a:gd name="connsiteX9" fmla="*/ 1518339 w 1793547"/>
              <a:gd name="connsiteY9" fmla="*/ 168675 h 479394"/>
              <a:gd name="connsiteX10" fmla="*/ 1456195 w 1793547"/>
              <a:gd name="connsiteY10" fmla="*/ 150920 h 479394"/>
              <a:gd name="connsiteX11" fmla="*/ 1394052 w 1793547"/>
              <a:gd name="connsiteY11" fmla="*/ 133165 h 479394"/>
              <a:gd name="connsiteX12" fmla="*/ 1376296 w 1793547"/>
              <a:gd name="connsiteY12" fmla="*/ 115409 h 479394"/>
              <a:gd name="connsiteX13" fmla="*/ 1305275 w 1793547"/>
              <a:gd name="connsiteY13" fmla="*/ 97654 h 479394"/>
              <a:gd name="connsiteX14" fmla="*/ 1278642 w 1793547"/>
              <a:gd name="connsiteY14" fmla="*/ 79899 h 479394"/>
              <a:gd name="connsiteX15" fmla="*/ 1243131 w 1793547"/>
              <a:gd name="connsiteY15" fmla="*/ 71021 h 479394"/>
              <a:gd name="connsiteX16" fmla="*/ 1154354 w 1793547"/>
              <a:gd name="connsiteY16" fmla="*/ 53266 h 479394"/>
              <a:gd name="connsiteX17" fmla="*/ 1056700 w 1793547"/>
              <a:gd name="connsiteY17" fmla="*/ 35510 h 479394"/>
              <a:gd name="connsiteX18" fmla="*/ 985679 w 1793547"/>
              <a:gd name="connsiteY18" fmla="*/ 26633 h 479394"/>
              <a:gd name="connsiteX19" fmla="*/ 950168 w 1793547"/>
              <a:gd name="connsiteY19" fmla="*/ 17755 h 479394"/>
              <a:gd name="connsiteX20" fmla="*/ 888024 w 1793547"/>
              <a:gd name="connsiteY20" fmla="*/ 8877 h 479394"/>
              <a:gd name="connsiteX21" fmla="*/ 834758 w 1793547"/>
              <a:gd name="connsiteY21" fmla="*/ 0 h 479394"/>
              <a:gd name="connsiteX22" fmla="*/ 541795 w 1793547"/>
              <a:gd name="connsiteY22" fmla="*/ 8877 h 479394"/>
              <a:gd name="connsiteX23" fmla="*/ 453019 w 1793547"/>
              <a:gd name="connsiteY23" fmla="*/ 35510 h 479394"/>
              <a:gd name="connsiteX24" fmla="*/ 426386 w 1793547"/>
              <a:gd name="connsiteY24" fmla="*/ 44388 h 479394"/>
              <a:gd name="connsiteX25" fmla="*/ 399753 w 1793547"/>
              <a:gd name="connsiteY25" fmla="*/ 53266 h 479394"/>
              <a:gd name="connsiteX26" fmla="*/ 381997 w 1793547"/>
              <a:gd name="connsiteY26" fmla="*/ 71021 h 479394"/>
              <a:gd name="connsiteX27" fmla="*/ 328731 w 1793547"/>
              <a:gd name="connsiteY27" fmla="*/ 88776 h 479394"/>
              <a:gd name="connsiteX28" fmla="*/ 310976 w 1793547"/>
              <a:gd name="connsiteY28" fmla="*/ 106532 h 479394"/>
              <a:gd name="connsiteX29" fmla="*/ 257710 w 1793547"/>
              <a:gd name="connsiteY29" fmla="*/ 142042 h 479394"/>
              <a:gd name="connsiteX30" fmla="*/ 213321 w 1793547"/>
              <a:gd name="connsiteY30" fmla="*/ 168675 h 479394"/>
              <a:gd name="connsiteX31" fmla="*/ 168933 w 1793547"/>
              <a:gd name="connsiteY31" fmla="*/ 195308 h 479394"/>
              <a:gd name="connsiteX32" fmla="*/ 124545 w 1793547"/>
              <a:gd name="connsiteY32" fmla="*/ 221941 h 479394"/>
              <a:gd name="connsiteX33" fmla="*/ 89034 w 1793547"/>
              <a:gd name="connsiteY33" fmla="*/ 292963 h 479394"/>
              <a:gd name="connsiteX34" fmla="*/ 53523 w 1793547"/>
              <a:gd name="connsiteY34" fmla="*/ 337351 h 479394"/>
              <a:gd name="connsiteX35" fmla="*/ 44646 w 1793547"/>
              <a:gd name="connsiteY35" fmla="*/ 363984 h 479394"/>
              <a:gd name="connsiteX36" fmla="*/ 26890 w 1793547"/>
              <a:gd name="connsiteY36" fmla="*/ 381739 h 479394"/>
              <a:gd name="connsiteX37" fmla="*/ 257 w 1793547"/>
              <a:gd name="connsiteY37" fmla="*/ 470516 h 479394"/>
              <a:gd name="connsiteX38" fmla="*/ 257 w 1793547"/>
              <a:gd name="connsiteY38" fmla="*/ 479394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793547" h="479394">
                <a:moveTo>
                  <a:pt x="1793547" y="426128"/>
                </a:moveTo>
                <a:cubicBezTo>
                  <a:pt x="1790588" y="405413"/>
                  <a:pt x="1788773" y="384503"/>
                  <a:pt x="1784669" y="363984"/>
                </a:cubicBezTo>
                <a:cubicBezTo>
                  <a:pt x="1782834" y="354808"/>
                  <a:pt x="1779976" y="345721"/>
                  <a:pt x="1775791" y="337351"/>
                </a:cubicBezTo>
                <a:cubicBezTo>
                  <a:pt x="1765815" y="317398"/>
                  <a:pt x="1748233" y="298110"/>
                  <a:pt x="1731403" y="284085"/>
                </a:cubicBezTo>
                <a:cubicBezTo>
                  <a:pt x="1723206" y="277255"/>
                  <a:pt x="1713101" y="272995"/>
                  <a:pt x="1704770" y="266330"/>
                </a:cubicBezTo>
                <a:cubicBezTo>
                  <a:pt x="1698234" y="261101"/>
                  <a:pt x="1694501" y="252317"/>
                  <a:pt x="1687015" y="248574"/>
                </a:cubicBezTo>
                <a:cubicBezTo>
                  <a:pt x="1670275" y="240204"/>
                  <a:pt x="1633749" y="230819"/>
                  <a:pt x="1633749" y="230819"/>
                </a:cubicBezTo>
                <a:cubicBezTo>
                  <a:pt x="1602759" y="199831"/>
                  <a:pt x="1623932" y="215710"/>
                  <a:pt x="1562727" y="195308"/>
                </a:cubicBezTo>
                <a:lnTo>
                  <a:pt x="1536094" y="186431"/>
                </a:lnTo>
                <a:cubicBezTo>
                  <a:pt x="1530176" y="180512"/>
                  <a:pt x="1525516" y="172981"/>
                  <a:pt x="1518339" y="168675"/>
                </a:cubicBezTo>
                <a:cubicBezTo>
                  <a:pt x="1508668" y="162872"/>
                  <a:pt x="1463576" y="153029"/>
                  <a:pt x="1456195" y="150920"/>
                </a:cubicBezTo>
                <a:cubicBezTo>
                  <a:pt x="1367073" y="125456"/>
                  <a:pt x="1505023" y="160906"/>
                  <a:pt x="1394052" y="133165"/>
                </a:cubicBezTo>
                <a:cubicBezTo>
                  <a:pt x="1388133" y="127246"/>
                  <a:pt x="1384068" y="118518"/>
                  <a:pt x="1376296" y="115409"/>
                </a:cubicBezTo>
                <a:cubicBezTo>
                  <a:pt x="1353639" y="106346"/>
                  <a:pt x="1305275" y="97654"/>
                  <a:pt x="1305275" y="97654"/>
                </a:cubicBezTo>
                <a:cubicBezTo>
                  <a:pt x="1296397" y="91736"/>
                  <a:pt x="1288449" y="84102"/>
                  <a:pt x="1278642" y="79899"/>
                </a:cubicBezTo>
                <a:cubicBezTo>
                  <a:pt x="1267427" y="75093"/>
                  <a:pt x="1254863" y="74373"/>
                  <a:pt x="1243131" y="71021"/>
                </a:cubicBezTo>
                <a:cubicBezTo>
                  <a:pt x="1171665" y="50602"/>
                  <a:pt x="1281622" y="74477"/>
                  <a:pt x="1154354" y="53266"/>
                </a:cubicBezTo>
                <a:cubicBezTo>
                  <a:pt x="1062577" y="37970"/>
                  <a:pt x="1160326" y="50313"/>
                  <a:pt x="1056700" y="35510"/>
                </a:cubicBezTo>
                <a:cubicBezTo>
                  <a:pt x="1033082" y="32136"/>
                  <a:pt x="1009353" y="29592"/>
                  <a:pt x="985679" y="26633"/>
                </a:cubicBezTo>
                <a:cubicBezTo>
                  <a:pt x="973842" y="23674"/>
                  <a:pt x="962173" y="19938"/>
                  <a:pt x="950168" y="17755"/>
                </a:cubicBezTo>
                <a:cubicBezTo>
                  <a:pt x="929581" y="14012"/>
                  <a:pt x="908706" y="12059"/>
                  <a:pt x="888024" y="8877"/>
                </a:cubicBezTo>
                <a:cubicBezTo>
                  <a:pt x="870233" y="6140"/>
                  <a:pt x="852513" y="2959"/>
                  <a:pt x="834758" y="0"/>
                </a:cubicBezTo>
                <a:cubicBezTo>
                  <a:pt x="737104" y="2959"/>
                  <a:pt x="639352" y="3604"/>
                  <a:pt x="541795" y="8877"/>
                </a:cubicBezTo>
                <a:cubicBezTo>
                  <a:pt x="525785" y="9742"/>
                  <a:pt x="460096" y="33151"/>
                  <a:pt x="453019" y="35510"/>
                </a:cubicBezTo>
                <a:lnTo>
                  <a:pt x="426386" y="44388"/>
                </a:lnTo>
                <a:lnTo>
                  <a:pt x="399753" y="53266"/>
                </a:lnTo>
                <a:cubicBezTo>
                  <a:pt x="393834" y="59184"/>
                  <a:pt x="389483" y="67278"/>
                  <a:pt x="381997" y="71021"/>
                </a:cubicBezTo>
                <a:cubicBezTo>
                  <a:pt x="365257" y="79391"/>
                  <a:pt x="328731" y="88776"/>
                  <a:pt x="328731" y="88776"/>
                </a:cubicBezTo>
                <a:cubicBezTo>
                  <a:pt x="322813" y="94695"/>
                  <a:pt x="317672" y="101510"/>
                  <a:pt x="310976" y="106532"/>
                </a:cubicBezTo>
                <a:cubicBezTo>
                  <a:pt x="293905" y="119336"/>
                  <a:pt x="272799" y="126953"/>
                  <a:pt x="257710" y="142042"/>
                </a:cubicBezTo>
                <a:cubicBezTo>
                  <a:pt x="233337" y="166415"/>
                  <a:pt x="247895" y="157151"/>
                  <a:pt x="213321" y="168675"/>
                </a:cubicBezTo>
                <a:cubicBezTo>
                  <a:pt x="168334" y="213665"/>
                  <a:pt x="226555" y="160734"/>
                  <a:pt x="168933" y="195308"/>
                </a:cubicBezTo>
                <a:cubicBezTo>
                  <a:pt x="108003" y="231866"/>
                  <a:pt x="199991" y="196794"/>
                  <a:pt x="124545" y="221941"/>
                </a:cubicBezTo>
                <a:cubicBezTo>
                  <a:pt x="104142" y="283147"/>
                  <a:pt x="120023" y="261973"/>
                  <a:pt x="89034" y="292963"/>
                </a:cubicBezTo>
                <a:cubicBezTo>
                  <a:pt x="66718" y="359908"/>
                  <a:pt x="99417" y="279983"/>
                  <a:pt x="53523" y="337351"/>
                </a:cubicBezTo>
                <a:cubicBezTo>
                  <a:pt x="47677" y="344658"/>
                  <a:pt x="49461" y="355960"/>
                  <a:pt x="44646" y="363984"/>
                </a:cubicBezTo>
                <a:cubicBezTo>
                  <a:pt x="40340" y="371161"/>
                  <a:pt x="32809" y="375821"/>
                  <a:pt x="26890" y="381739"/>
                </a:cubicBezTo>
                <a:cubicBezTo>
                  <a:pt x="15568" y="415706"/>
                  <a:pt x="6965" y="436976"/>
                  <a:pt x="257" y="470516"/>
                </a:cubicBezTo>
                <a:cubicBezTo>
                  <a:pt x="-323" y="473418"/>
                  <a:pt x="257" y="476435"/>
                  <a:pt x="257" y="47939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B587B11-B4E9-400D-8025-6AED7DE718B2}"/>
              </a:ext>
            </a:extLst>
          </p:cNvPr>
          <p:cNvSpPr txBox="1"/>
          <p:nvPr/>
        </p:nvSpPr>
        <p:spPr>
          <a:xfrm>
            <a:off x="541538" y="2181687"/>
            <a:ext cx="12517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Phi [0,180]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BBF564B5-56F1-43B9-916A-830E7113B20F}"/>
              </a:ext>
            </a:extLst>
          </p:cNvPr>
          <p:cNvCxnSpPr>
            <a:endCxn id="59" idx="2"/>
          </p:cNvCxnSpPr>
          <p:nvPr/>
        </p:nvCxnSpPr>
        <p:spPr>
          <a:xfrm flipH="1" flipV="1">
            <a:off x="1167414" y="2458686"/>
            <a:ext cx="190869" cy="266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24DEA30E-F5A1-4B3D-9516-DD07DAFE619B}"/>
                  </a:ext>
                </a:extLst>
              </p14:cNvPr>
              <p14:cNvContentPartPr/>
              <p14:nvPr/>
            </p14:nvContentPartPr>
            <p14:xfrm>
              <a:off x="-53497" y="1855360"/>
              <a:ext cx="360" cy="360"/>
            </p14:xfrm>
          </p:contentPart>
        </mc:Choice>
        <mc:Fallback xmlns=""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24DEA30E-F5A1-4B3D-9516-DD07DAFE61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2137" y="18463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E2EE57A0-9EC2-47B0-BCF4-96AB1AB9B503}"/>
                  </a:ext>
                </a:extLst>
              </p14:cNvPr>
              <p14:cNvContentPartPr/>
              <p14:nvPr/>
            </p14:nvContentPartPr>
            <p14:xfrm>
              <a:off x="1242862" y="2530527"/>
              <a:ext cx="1746360" cy="58968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E2EE57A0-9EC2-47B0-BCF4-96AB1AB9B5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3862" y="2521887"/>
                <a:ext cx="1764000" cy="60732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文本框 73">
            <a:extLst>
              <a:ext uri="{FF2B5EF4-FFF2-40B4-BE49-F238E27FC236}">
                <a16:creationId xmlns:a16="http://schemas.microsoft.com/office/drawing/2014/main" id="{A93E999D-2088-413D-9B0A-1291A362A177}"/>
              </a:ext>
            </a:extLst>
          </p:cNvPr>
          <p:cNvSpPr txBox="1"/>
          <p:nvPr/>
        </p:nvSpPr>
        <p:spPr>
          <a:xfrm>
            <a:off x="3524321" y="2622696"/>
            <a:ext cx="16290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Theta [-180,180]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43360FCA-E0DA-4795-AF2A-DD9BEC7934A8}"/>
              </a:ext>
            </a:extLst>
          </p:cNvPr>
          <p:cNvCxnSpPr>
            <a:cxnSpLocks/>
          </p:cNvCxnSpPr>
          <p:nvPr/>
        </p:nvCxnSpPr>
        <p:spPr>
          <a:xfrm flipV="1">
            <a:off x="3324592" y="2899695"/>
            <a:ext cx="537192" cy="198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8DFDE41A-D836-4EC2-99D3-161419C00463}"/>
              </a:ext>
            </a:extLst>
          </p:cNvPr>
          <p:cNvSpPr txBox="1"/>
          <p:nvPr/>
        </p:nvSpPr>
        <p:spPr>
          <a:xfrm>
            <a:off x="2389148" y="1646488"/>
            <a:ext cx="32977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</a:t>
            </a:r>
            <a:endParaRPr lang="zh-CN" altLang="en-US" sz="28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D3869BE-A090-4EC0-B297-DFFA55A561B0}"/>
              </a:ext>
            </a:extLst>
          </p:cNvPr>
          <p:cNvSpPr txBox="1"/>
          <p:nvPr/>
        </p:nvSpPr>
        <p:spPr>
          <a:xfrm>
            <a:off x="3630968" y="1976052"/>
            <a:ext cx="32977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</a:t>
            </a:r>
            <a:endParaRPr lang="zh-CN" altLang="en-US" sz="28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0" name="文本框 15">
            <a:extLst>
              <a:ext uri="{FF2B5EF4-FFF2-40B4-BE49-F238E27FC236}">
                <a16:creationId xmlns:a16="http://schemas.microsoft.com/office/drawing/2014/main" id="{50C7FF21-0E9D-4BCD-A656-199C6592DE80}"/>
              </a:ext>
            </a:extLst>
          </p:cNvPr>
          <p:cNvSpPr txBox="1"/>
          <p:nvPr/>
        </p:nvSpPr>
        <p:spPr>
          <a:xfrm>
            <a:off x="3749789" y="3275361"/>
            <a:ext cx="32977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endParaRPr lang="zh-CN" altLang="en-US" sz="28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88AE4507-9B75-4DC8-AC6C-061E51E952F4}"/>
              </a:ext>
            </a:extLst>
          </p:cNvPr>
          <p:cNvSpPr txBox="1"/>
          <p:nvPr/>
        </p:nvSpPr>
        <p:spPr>
          <a:xfrm>
            <a:off x="1587153" y="4837434"/>
            <a:ext cx="19337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Satimo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坐标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C2B669D-CC30-4FA6-ADC6-7BF7A8714E4C}"/>
              </a:ext>
            </a:extLst>
          </p:cNvPr>
          <p:cNvSpPr txBox="1"/>
          <p:nvPr/>
        </p:nvSpPr>
        <p:spPr>
          <a:xfrm>
            <a:off x="7385751" y="4835309"/>
            <a:ext cx="19337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systemvue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坐标</a:t>
            </a:r>
          </a:p>
        </p:txBody>
      </p:sp>
      <p:sp>
        <p:nvSpPr>
          <p:cNvPr id="87" name="箭头: 右 86">
            <a:extLst>
              <a:ext uri="{FF2B5EF4-FFF2-40B4-BE49-F238E27FC236}">
                <a16:creationId xmlns:a16="http://schemas.microsoft.com/office/drawing/2014/main" id="{CB35FA09-6A0C-4D91-A6F7-319FF5EB15CD}"/>
              </a:ext>
            </a:extLst>
          </p:cNvPr>
          <p:cNvSpPr/>
          <p:nvPr/>
        </p:nvSpPr>
        <p:spPr>
          <a:xfrm>
            <a:off x="4988333" y="3115452"/>
            <a:ext cx="1107667" cy="50663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6B9384FB-87A9-40CF-B648-BFBD75592716}"/>
              </a:ext>
            </a:extLst>
          </p:cNvPr>
          <p:cNvSpPr txBox="1"/>
          <p:nvPr/>
        </p:nvSpPr>
        <p:spPr>
          <a:xfrm>
            <a:off x="1619817" y="5213537"/>
            <a:ext cx="27388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Phi [0,180] , Theta [0,180]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Phi [0,180] , Theta [0,-180]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22924F3-1764-4BB9-9BA5-F4F5538F4C17}"/>
              </a:ext>
            </a:extLst>
          </p:cNvPr>
          <p:cNvSpPr txBox="1"/>
          <p:nvPr/>
        </p:nvSpPr>
        <p:spPr>
          <a:xfrm>
            <a:off x="6926939" y="5213537"/>
            <a:ext cx="315458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Phi [0,180] , Theta [0,180]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Phi [180,360] , Theta [0,180]</a:t>
            </a:r>
          </a:p>
        </p:txBody>
      </p:sp>
      <p:sp>
        <p:nvSpPr>
          <p:cNvPr id="90" name="箭头: 右 89">
            <a:extLst>
              <a:ext uri="{FF2B5EF4-FFF2-40B4-BE49-F238E27FC236}">
                <a16:creationId xmlns:a16="http://schemas.microsoft.com/office/drawing/2014/main" id="{19D6D0C9-8B4E-4C4E-A322-222B86624537}"/>
              </a:ext>
            </a:extLst>
          </p:cNvPr>
          <p:cNvSpPr/>
          <p:nvPr/>
        </p:nvSpPr>
        <p:spPr>
          <a:xfrm>
            <a:off x="4988332" y="5352036"/>
            <a:ext cx="1107667" cy="27699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ECDA252D-EBF4-454F-9FB0-1721BBA01146}"/>
                  </a:ext>
                </a:extLst>
              </p14:cNvPr>
              <p14:cNvContentPartPr/>
              <p14:nvPr/>
            </p14:nvContentPartPr>
            <p14:xfrm>
              <a:off x="4295670" y="2152485"/>
              <a:ext cx="360" cy="36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ECDA252D-EBF4-454F-9FB0-1721BBA011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6670" y="21434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B7445D42-F939-45DF-B681-911CCD6F1533}"/>
                  </a:ext>
                </a:extLst>
              </p14:cNvPr>
              <p14:cNvContentPartPr/>
              <p14:nvPr/>
            </p14:nvContentPartPr>
            <p14:xfrm>
              <a:off x="2319990" y="2428605"/>
              <a:ext cx="824400" cy="163728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B7445D42-F939-45DF-B681-911CCD6F15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11350" y="2419965"/>
                <a:ext cx="842040" cy="165492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图片 31">
            <a:extLst>
              <a:ext uri="{FF2B5EF4-FFF2-40B4-BE49-F238E27FC236}">
                <a16:creationId xmlns:a16="http://schemas.microsoft.com/office/drawing/2014/main" id="{C9B53F06-1C70-42EB-A8A0-1FD00D152C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0799" y="1496823"/>
            <a:ext cx="4755292" cy="323725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1E68EE81-1345-4714-A43E-916B60860E4F}"/>
              </a:ext>
            </a:extLst>
          </p:cNvPr>
          <p:cNvSpPr txBox="1"/>
          <p:nvPr/>
        </p:nvSpPr>
        <p:spPr>
          <a:xfrm>
            <a:off x="1118329" y="5767535"/>
            <a:ext cx="963539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Systemvue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Phi [0,180] ,Theta [0,180]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转换是不变的，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Phi [180,360],Theta [0,180]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对应于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轴负半球，即对应于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satimo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坐标的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Theta[0,-180]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，即对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Theta[-180,0]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数据反转即可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119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BD8981-94A1-45AB-AF5D-065AB3FB16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C6447D-8691-4099-8AA7-31C8C3718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Port4 initial data compare with change data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49E34-3CF1-4DF6-88B7-FACD222CC8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730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EAF9AF-5A45-400F-BD9D-459CD545B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3" t="6414" r="54877" b="24265"/>
          <a:stretch/>
        </p:blipFill>
        <p:spPr>
          <a:xfrm>
            <a:off x="449201" y="1514006"/>
            <a:ext cx="6254496" cy="455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99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09AD37-F240-4130-9FAA-EEC5F19CA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1" t="7234" r="54697" b="23998"/>
          <a:stretch/>
        </p:blipFill>
        <p:spPr>
          <a:xfrm>
            <a:off x="449201" y="1425530"/>
            <a:ext cx="6271491" cy="461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37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F00772-DC9F-441E-9474-A67BF2FD6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81" t="6761" r="54570" b="22184"/>
          <a:stretch/>
        </p:blipFill>
        <p:spPr>
          <a:xfrm>
            <a:off x="449201" y="1565972"/>
            <a:ext cx="6536215" cy="48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06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Port4 test isometric view VS sim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F6033C-EE03-4C06-A5E8-63C9860DD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01" y="1551412"/>
            <a:ext cx="10787270" cy="438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94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D3D857-F62E-42A8-BC9C-865BBE1FA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03" t="6414" r="55369" b="23225"/>
          <a:stretch/>
        </p:blipFill>
        <p:spPr>
          <a:xfrm>
            <a:off x="449201" y="1506192"/>
            <a:ext cx="6246777" cy="474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49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BD8981-94A1-45AB-AF5D-065AB3FB16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C6447D-8691-4099-8AA7-31C8C3718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Port1 initial data compare with change data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49E34-3CF1-4DF6-88B7-FACD222CC8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48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5FAA68-C3BD-4BE7-9780-A33B44FE8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0" t="6807" r="55000" b="22717"/>
          <a:stretch/>
        </p:blipFill>
        <p:spPr>
          <a:xfrm>
            <a:off x="449201" y="1385177"/>
            <a:ext cx="6594765" cy="49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92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D62584-4312-45A4-86EE-C6BCBE5A2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65" t="7234" r="55224" b="23317"/>
          <a:stretch/>
        </p:blipFill>
        <p:spPr>
          <a:xfrm>
            <a:off x="449201" y="1475359"/>
            <a:ext cx="6237926" cy="469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80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12132F-4139-4116-A475-3B0675D4B7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18" t="6807" r="55076" b="23572"/>
          <a:stretch/>
        </p:blipFill>
        <p:spPr>
          <a:xfrm>
            <a:off x="449201" y="1445186"/>
            <a:ext cx="6530110" cy="48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83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429BFF-E16D-4AB1-A9EE-081F7AAEA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77" t="6806" r="54773" b="23144"/>
          <a:stretch/>
        </p:blipFill>
        <p:spPr>
          <a:xfrm>
            <a:off x="449201" y="1407056"/>
            <a:ext cx="5897418" cy="43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93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BD8981-94A1-45AB-AF5D-065AB3FB16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C6447D-8691-4099-8AA7-31C8C3718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Port4 2D cut compare with Port1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49E34-3CF1-4DF6-88B7-FACD222CC8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8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E61DB0-23F2-4D0C-BCE4-5C946BD71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0" t="7234" r="55227" b="23785"/>
          <a:stretch/>
        </p:blipFill>
        <p:spPr>
          <a:xfrm>
            <a:off x="449201" y="1425529"/>
            <a:ext cx="6345382" cy="473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71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7EFE52-EB9E-4F3B-833F-D3A311D7C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0" t="6807" r="55302" b="23572"/>
          <a:stretch/>
        </p:blipFill>
        <p:spPr>
          <a:xfrm>
            <a:off x="449201" y="1441773"/>
            <a:ext cx="5957455" cy="449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71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ADEF34-E0DC-4B27-88F7-A23BCAB9F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0" t="7424" r="55227" b="23785"/>
          <a:stretch/>
        </p:blipFill>
        <p:spPr>
          <a:xfrm>
            <a:off x="449201" y="1453239"/>
            <a:ext cx="5934865" cy="441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26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Port4 test top view VS sim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FB9D77-755D-4195-94BC-BC3B0CD19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01" y="1613086"/>
            <a:ext cx="10669373" cy="437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76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92D4E9-C1CC-4C5F-96CF-32457C06A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4" t="7661" r="54924" b="23358"/>
          <a:stretch/>
        </p:blipFill>
        <p:spPr>
          <a:xfrm>
            <a:off x="449201" y="1444003"/>
            <a:ext cx="6105237" cy="450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37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Port4 test front view VS sim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2E8B69-6C3E-4BF6-9C36-34951D361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01" y="1475437"/>
            <a:ext cx="10522226" cy="42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Port4 test side view VS sim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3C9723-B843-4C09-8C57-2C70998E1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01" y="1572965"/>
            <a:ext cx="10734261" cy="4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5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BD8981-94A1-45AB-AF5D-065AB3FB16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C6447D-8691-4099-8AA7-31C8C3718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Port1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Beam</a:t>
            </a:r>
            <a:r>
              <a:rPr lang="zh-CN" altLang="en-US" dirty="0"/>
              <a:t> </a:t>
            </a:r>
            <a:r>
              <a:rPr lang="en-US" altLang="zh-CN" dirty="0"/>
              <a:t>Pattern Compare With Port4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49E34-3CF1-4DF6-88B7-FACD222CC8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863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Port4 test isometric view VS Port1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40293B-F20F-476A-B5A5-C600FD8EB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0" r="43257" b="21009"/>
          <a:stretch/>
        </p:blipFill>
        <p:spPr>
          <a:xfrm>
            <a:off x="449201" y="1388585"/>
            <a:ext cx="10034072" cy="455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2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Port4 test top view VS port1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43255E-110D-478B-841A-185324BC0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4" r="43409" b="21221"/>
          <a:stretch/>
        </p:blipFill>
        <p:spPr>
          <a:xfrm>
            <a:off x="449201" y="1519991"/>
            <a:ext cx="9762836" cy="441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3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Port4 test front view VS port1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9E7C22-7D4A-42CA-8159-99252FC4A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0" r="43485" b="21435"/>
          <a:stretch/>
        </p:blipFill>
        <p:spPr>
          <a:xfrm>
            <a:off x="449201" y="1524000"/>
            <a:ext cx="10039927" cy="454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29829"/>
      </p:ext>
    </p:extLst>
  </p:cSld>
  <p:clrMapOvr>
    <a:masterClrMapping/>
  </p:clrMapOvr>
</p:sld>
</file>

<file path=ppt/theme/theme1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Widescreen_02232018" id="{C6BC4F26-D47C-4FE7-9487-4903B1E8CFA3}" vid="{E6D5D821-B514-4AD8-AB7C-2A1F6114B2A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</TotalTime>
  <Words>571</Words>
  <Application>Microsoft Office PowerPoint</Application>
  <PresentationFormat>宽屏</PresentationFormat>
  <Paragraphs>89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等线</vt:lpstr>
      <vt:lpstr>黑体</vt:lpstr>
      <vt:lpstr>Arial</vt:lpstr>
      <vt:lpstr>Franklin Gothic Book</vt:lpstr>
      <vt:lpstr>2017 Keysight Macro LIGHT</vt:lpstr>
      <vt:lpstr>Port4 3D Beam Pattern Compare With SIM</vt:lpstr>
      <vt:lpstr>PowerPoint 演示文稿</vt:lpstr>
      <vt:lpstr>PowerPoint 演示文稿</vt:lpstr>
      <vt:lpstr>PowerPoint 演示文稿</vt:lpstr>
      <vt:lpstr>PowerPoint 演示文稿</vt:lpstr>
      <vt:lpstr>Port1 3D Beam Pattern Compare With Port4</vt:lpstr>
      <vt:lpstr>PowerPoint 演示文稿</vt:lpstr>
      <vt:lpstr>PowerPoint 演示文稿</vt:lpstr>
      <vt:lpstr>PowerPoint 演示文稿</vt:lpstr>
      <vt:lpstr>PowerPoint 演示文稿</vt:lpstr>
      <vt:lpstr>B2 坐标系，satimo坐标系以及systemvue坐标转换</vt:lpstr>
      <vt:lpstr>PowerPoint 演示文稿</vt:lpstr>
      <vt:lpstr>PowerPoint 演示文稿</vt:lpstr>
      <vt:lpstr>PowerPoint 演示文稿</vt:lpstr>
      <vt:lpstr>PowerPoint 演示文稿</vt:lpstr>
      <vt:lpstr>Port4 initial data compare with change data</vt:lpstr>
      <vt:lpstr>PowerPoint 演示文稿</vt:lpstr>
      <vt:lpstr>PowerPoint 演示文稿</vt:lpstr>
      <vt:lpstr>PowerPoint 演示文稿</vt:lpstr>
      <vt:lpstr>PowerPoint 演示文稿</vt:lpstr>
      <vt:lpstr>Port1 initial data compare with change data</vt:lpstr>
      <vt:lpstr>PowerPoint 演示文稿</vt:lpstr>
      <vt:lpstr>PowerPoint 演示文稿</vt:lpstr>
      <vt:lpstr>PowerPoint 演示文稿</vt:lpstr>
      <vt:lpstr>PowerPoint 演示文稿</vt:lpstr>
      <vt:lpstr>Port4 2D cut compare with Port1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QPSK Test Follow</dc:title>
  <dc:creator>Leibo Guo</dc:creator>
  <cp:lastModifiedBy>Leibo Guo</cp:lastModifiedBy>
  <cp:revision>39</cp:revision>
  <dcterms:created xsi:type="dcterms:W3CDTF">2019-02-15T09:31:43Z</dcterms:created>
  <dcterms:modified xsi:type="dcterms:W3CDTF">2019-02-25T09:04:21Z</dcterms:modified>
</cp:coreProperties>
</file>